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508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537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17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3830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682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491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5022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4853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972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208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152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0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406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79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027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068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076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46CFF3-96A2-491F-AC1E-084A5553DB06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0161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0C205-4E22-4838-97E0-38AA4B4CC6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856764"/>
            <a:ext cx="8825658" cy="1372998"/>
          </a:xfrm>
        </p:spPr>
        <p:txBody>
          <a:bodyPr/>
          <a:lstStyle/>
          <a:p>
            <a:pPr algn="ctr"/>
            <a:r>
              <a:rPr lang="en-US" sz="5400" dirty="0">
                <a:solidFill>
                  <a:srgbClr val="FFC000"/>
                </a:solidFill>
              </a:rPr>
              <a:t>The lecture 7</a:t>
            </a:r>
            <a:endParaRPr lang="ru-RU" sz="5400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A663384-7C33-40AA-A56D-BD2753AECD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078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2961E2-3342-4E77-B554-6FEDF68D5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486561"/>
            <a:ext cx="9404723" cy="922070"/>
          </a:xfrm>
        </p:spPr>
        <p:txBody>
          <a:bodyPr/>
          <a:lstStyle/>
          <a:p>
            <a:pPr algn="ctr"/>
            <a:r>
              <a:rPr lang="en-US" sz="4000" b="1" i="0" u="none" strike="noStrike" baseline="0" dirty="0">
                <a:solidFill>
                  <a:srgbClr val="FFC000"/>
                </a:solidFill>
                <a:latin typeface="PTSerif-Bold"/>
              </a:rPr>
              <a:t>Classes VS Structs</a:t>
            </a:r>
            <a:endParaRPr lang="ru-RU" sz="4000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791764-0742-4C70-B966-BC4E0B06A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121" y="1610686"/>
            <a:ext cx="10670795" cy="4848837"/>
          </a:xfrm>
        </p:spPr>
        <p:txBody>
          <a:bodyPr/>
          <a:lstStyle/>
          <a:p>
            <a:pPr algn="l"/>
            <a:r>
              <a:rPr lang="en-US" sz="1800" b="0" i="0" u="none" strike="noStrike" baseline="0" dirty="0">
                <a:latin typeface="Gabriela-Regular"/>
              </a:rPr>
              <a:t>The majority of types in a framework should be classes, but if instances of the type are small and commonly short-lived or are commonly embedded in other objects define a struct.</a:t>
            </a:r>
          </a:p>
          <a:p>
            <a:pPr algn="l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3B66D1-4F3F-4540-BFC2-714323EE4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203" y="2777388"/>
            <a:ext cx="5024481" cy="31598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DE9617-E7D3-4B19-8C97-675E1DDD0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0318" y="2777388"/>
            <a:ext cx="5138674" cy="315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653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4EBD23-EDCC-41A0-AA40-371D629EB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288" y="444044"/>
            <a:ext cx="9404723" cy="88952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Struct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9F4A3595-FDDD-4EB7-874C-A32D060B5F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2178548"/>
              </p:ext>
            </p:extLst>
          </p:nvPr>
        </p:nvGraphicFramePr>
        <p:xfrm>
          <a:off x="1076074" y="1333565"/>
          <a:ext cx="8947150" cy="472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73575">
                  <a:extLst>
                    <a:ext uri="{9D8B030D-6E8A-4147-A177-3AD203B41FA5}">
                      <a16:colId xmlns:a16="http://schemas.microsoft.com/office/drawing/2014/main" val="2527087858"/>
                    </a:ext>
                  </a:extLst>
                </a:gridCol>
                <a:gridCol w="4473575">
                  <a:extLst>
                    <a:ext uri="{9D8B030D-6E8A-4147-A177-3AD203B41FA5}">
                      <a16:colId xmlns:a16="http://schemas.microsoft.com/office/drawing/2014/main" val="39838229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class </a:t>
                      </a:r>
                      <a:r>
                        <a:rPr lang="en-US" sz="16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Program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static </a:t>
                      </a:r>
                      <a:r>
                        <a:rPr lang="en-US" sz="16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Main(string[] </a:t>
                      </a:r>
                      <a:r>
                        <a:rPr lang="en-US" sz="16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args</a:t>
                      </a:r>
                      <a:r>
                        <a:rPr lang="en-US" sz="16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Employee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newEmployee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new Employee();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newEmployee.employeeName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"James";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newEmployee.employeeJob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"Programmer";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newEmployee.Salary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5000;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($"Employee name is {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newEmployee.employeeName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 and his job is {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newEmployee.employeeJob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 and starting salary is {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newEmployee.Salary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}");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newEmployee.SayHi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struct </a:t>
                      </a:r>
                      <a:r>
                        <a:rPr lang="en-US" sz="16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Employee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string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employeeName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string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employeeJob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private decimal salary;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decimal Salary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get { return salary; }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set { salary = value; }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void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SayHi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("Hi from the method in struct");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467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2358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B984A5-1335-4698-ADF7-0CC0DE5ED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70831"/>
            <a:ext cx="9404723" cy="85596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Enumerations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09CB96A1-7E4B-4E96-A742-49C59BECD4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9801162"/>
              </p:ext>
            </p:extLst>
          </p:nvPr>
        </p:nvGraphicFramePr>
        <p:xfrm>
          <a:off x="1103313" y="2052638"/>
          <a:ext cx="8947150" cy="36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73575">
                  <a:extLst>
                    <a:ext uri="{9D8B030D-6E8A-4147-A177-3AD203B41FA5}">
                      <a16:colId xmlns:a16="http://schemas.microsoft.com/office/drawing/2014/main" val="2676499275"/>
                    </a:ext>
                  </a:extLst>
                </a:gridCol>
                <a:gridCol w="4473575">
                  <a:extLst>
                    <a:ext uri="{9D8B030D-6E8A-4147-A177-3AD203B41FA5}">
                      <a16:colId xmlns:a16="http://schemas.microsoft.com/office/drawing/2014/main" val="26181385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class </a:t>
                      </a:r>
                      <a:r>
                        <a:rPr lang="en-US" sz="18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Program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static </a:t>
                      </a:r>
                      <a:r>
                        <a:rPr lang="en-US" sz="18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Main(string[] </a:t>
                      </a:r>
                      <a:r>
                        <a:rPr lang="en-US" sz="18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args</a:t>
                      </a:r>
                      <a:r>
                        <a:rPr lang="en-US" sz="18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string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weekDayName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WeekDay.Monday.ToString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WeekDay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day =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WeekDay.Sunday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((int)day);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enum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WeekDay</a:t>
                      </a:r>
                      <a:endParaRPr lang="en-US" sz="1800" kern="1200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Monday,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Tuesday,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Wednesday,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Thursday,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Friday = 40,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Saturday = 50,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Sunday = 60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766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0140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9AD9EE-E066-4F54-A6F0-9F68D1117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2" y="763111"/>
            <a:ext cx="9404723" cy="88113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Interfaces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F1252F-98AD-49E7-8987-FA08B50A2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2052918"/>
            <a:ext cx="9404722" cy="4195481"/>
          </a:xfrm>
        </p:spPr>
        <p:txBody>
          <a:bodyPr/>
          <a:lstStyle/>
          <a:p>
            <a:pPr algn="l"/>
            <a:r>
              <a:rPr lang="en-US" sz="1800" b="1" i="0" u="none" strike="noStrike" baseline="0" dirty="0">
                <a:latin typeface="PTSerif-Bold"/>
              </a:rPr>
              <a:t>An interface contains definitions for a group of related functionalities that a class or a struct can implement.</a:t>
            </a:r>
          </a:p>
          <a:p>
            <a:pPr algn="l"/>
            <a:r>
              <a:rPr lang="en-US" sz="1800" b="1" i="0" u="none" strike="noStrike" baseline="0" dirty="0">
                <a:latin typeface="PTSerif-Bold"/>
              </a:rPr>
              <a:t>Think of it as contract that all the classes inheriting the interface should follow. The interface defines the 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PTSerif-Bold"/>
              </a:rPr>
              <a:t>'</a:t>
            </a:r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what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PTSerif-Bold"/>
              </a:rPr>
              <a:t>' </a:t>
            </a:r>
            <a:r>
              <a:rPr lang="en-US" sz="1800" b="1" i="0" u="none" strike="noStrike" baseline="0" dirty="0">
                <a:latin typeface="PTSerif-Bold"/>
              </a:rPr>
              <a:t>part of the contract and the deriving classes define the 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PTSerif-Bold"/>
              </a:rPr>
              <a:t>'</a:t>
            </a:r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how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PTSerif-Bold"/>
              </a:rPr>
              <a:t>' </a:t>
            </a:r>
            <a:r>
              <a:rPr lang="en-US" sz="1800" b="1" i="0" u="none" strike="noStrike" baseline="0" dirty="0">
                <a:latin typeface="PTSerif-Bold"/>
              </a:rPr>
              <a:t>part of the contract.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7592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52A874-C391-4581-B863-1B6A63DAF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7207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Interfaces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1F6145E-8590-4DE9-B825-66C851E8A6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111" y="1532884"/>
            <a:ext cx="9947487" cy="487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893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3E83DD-58F4-4731-8F0B-5B4123162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741" y="206930"/>
            <a:ext cx="9404723" cy="87274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Interfaces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F7CE46B7-0C71-4F70-8651-64AB5E4C0E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7268140"/>
              </p:ext>
            </p:extLst>
          </p:nvPr>
        </p:nvGraphicFramePr>
        <p:xfrm>
          <a:off x="478172" y="1230675"/>
          <a:ext cx="10779854" cy="5516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06232">
                  <a:extLst>
                    <a:ext uri="{9D8B030D-6E8A-4147-A177-3AD203B41FA5}">
                      <a16:colId xmlns:a16="http://schemas.microsoft.com/office/drawing/2014/main" val="1939271033"/>
                    </a:ext>
                  </a:extLst>
                </a:gridCol>
                <a:gridCol w="2045651">
                  <a:extLst>
                    <a:ext uri="{9D8B030D-6E8A-4147-A177-3AD203B41FA5}">
                      <a16:colId xmlns:a16="http://schemas.microsoft.com/office/drawing/2014/main" val="2062499293"/>
                    </a:ext>
                  </a:extLst>
                </a:gridCol>
                <a:gridCol w="2625754">
                  <a:extLst>
                    <a:ext uri="{9D8B030D-6E8A-4147-A177-3AD203B41FA5}">
                      <a16:colId xmlns:a16="http://schemas.microsoft.com/office/drawing/2014/main" val="3285364932"/>
                    </a:ext>
                  </a:extLst>
                </a:gridCol>
                <a:gridCol w="4102217">
                  <a:extLst>
                    <a:ext uri="{9D8B030D-6E8A-4147-A177-3AD203B41FA5}">
                      <a16:colId xmlns:a16="http://schemas.microsoft.com/office/drawing/2014/main" val="9788126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class </a:t>
                      </a:r>
                      <a:r>
                        <a:rPr lang="en-US" sz="16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Program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static </a:t>
                      </a:r>
                      <a:r>
                        <a:rPr lang="en-US" sz="16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Main(string[] </a:t>
                      </a:r>
                      <a:r>
                        <a:rPr lang="en-US" sz="16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args</a:t>
                      </a:r>
                      <a:r>
                        <a:rPr lang="en-US" sz="16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Dogs dog = new Dogs();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dog.Attack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dog.SayHi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dog.Run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public </a:t>
                      </a:r>
                      <a:r>
                        <a:rPr lang="en-US" sz="16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interface </a:t>
                      </a:r>
                      <a:r>
                        <a:rPr lang="en-US" sz="1600" kern="1200" dirty="0" err="1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IAnimals</a:t>
                      </a:r>
                      <a:endParaRPr lang="en-US" sz="1600" kern="1200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void Run();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public interface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IDogCommands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: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IAnimals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void Stay();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void Sit();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void Attack();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string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DogName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set;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get;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interface </a:t>
                      </a:r>
                      <a:r>
                        <a:rPr lang="en-US" sz="16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Trainer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class </a:t>
                      </a:r>
                      <a:r>
                        <a:rPr lang="en-US" sz="16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Animals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string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AnimalName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void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SayHi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("Hi from the animals class");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class </a:t>
                      </a:r>
                      <a:r>
                        <a:rPr lang="en-US" sz="14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Dogs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: Animals,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IDogCommands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Trainer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private string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DogBreed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void Stay()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("Dog is staying");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void Sit()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("Dog is sitting");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void Attack()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("Dog is attacking");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void Run()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("Animal is running");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string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DogName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{ get; set; }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885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91443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Ион</Template>
  <TotalTime>419</TotalTime>
  <Words>560</Words>
  <Application>Microsoft Office PowerPoint</Application>
  <PresentationFormat>Широкоэкранный</PresentationFormat>
  <Paragraphs>126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Century Gothic</vt:lpstr>
      <vt:lpstr>Gabriela-Regular</vt:lpstr>
      <vt:lpstr>PTSerif-Bold</vt:lpstr>
      <vt:lpstr>PTSerif-BoldItalic</vt:lpstr>
      <vt:lpstr>Wingdings 3</vt:lpstr>
      <vt:lpstr>Ион</vt:lpstr>
      <vt:lpstr>The lecture 7</vt:lpstr>
      <vt:lpstr>Classes VS Structs</vt:lpstr>
      <vt:lpstr>Struct</vt:lpstr>
      <vt:lpstr>Enumerations</vt:lpstr>
      <vt:lpstr>Interfaces</vt:lpstr>
      <vt:lpstr>Interfaces</vt:lpstr>
      <vt:lpstr>Interfaces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7</dc:title>
  <dc:creator>Карюкин Владислав</dc:creator>
  <cp:lastModifiedBy>Карюкин Владислав</cp:lastModifiedBy>
  <cp:revision>9</cp:revision>
  <dcterms:created xsi:type="dcterms:W3CDTF">2020-09-01T18:27:47Z</dcterms:created>
  <dcterms:modified xsi:type="dcterms:W3CDTF">2020-10-08T05:08:28Z</dcterms:modified>
</cp:coreProperties>
</file>